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B5EFC-42D6-467B-82EF-78422745CEAD}" type="datetimeFigureOut">
              <a:rPr lang="en-AU" smtClean="0"/>
              <a:t>12/07/2011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341E9-6F33-47A3-9822-69C303B60A7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7372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99C343-A960-4027-BDF1-A631B0E2DB10}" type="slidenum">
              <a:rPr lang="en-AU"/>
              <a:pPr/>
              <a:t>3</a:t>
            </a:fld>
            <a:endParaRPr lang="en-AU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Guide p7-8 and following guides for supervision to page 16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ED0D28-DE29-4FE5-A07E-23CF5FF186E2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3096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B5F6E-26FA-4B34-9EA4-F363B514D727}" type="slidenum">
              <a:rPr lang="en-US"/>
              <a:pPr/>
              <a:t>10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7412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08" y="4344058"/>
            <a:ext cx="5485785" cy="4112249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Powerpoint graphi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30850"/>
            <a:ext cx="8686800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2743200"/>
            <a:ext cx="4495800" cy="2209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791200"/>
            <a:ext cx="4038600" cy="457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>
                <a:solidFill>
                  <a:srgbClr val="0041C4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pic>
        <p:nvPicPr>
          <p:cNvPr id="2055" name="Picture 7" descr="3 Colour IB Ho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5181600" cy="15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610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914400"/>
            <a:ext cx="1965325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263" y="914400"/>
            <a:ext cx="5748337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05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722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1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263" y="1981200"/>
            <a:ext cx="38560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981200"/>
            <a:ext cx="38576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12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81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279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26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78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81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914400"/>
            <a:ext cx="7850187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981200"/>
            <a:ext cx="78660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3627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377AFF"/>
                </a:solidFill>
              </a:defRPr>
            </a:lvl1pPr>
          </a:lstStyle>
          <a:p>
            <a:fld id="{E2961CD6-1B7D-415C-9595-31DAC7CE2AAA}" type="slidenum">
              <a:rPr lang="en-AU" smtClean="0"/>
              <a:t>‹#›</a:t>
            </a:fld>
            <a:endParaRPr lang="en-AU"/>
          </a:p>
        </p:txBody>
      </p:sp>
      <p:pic>
        <p:nvPicPr>
          <p:cNvPr id="1031" name="Picture 7" descr="Powerpoint graphic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7543800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 Colour IB Hoz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304800"/>
            <a:ext cx="12954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043613" y="6376988"/>
            <a:ext cx="23987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800">
                <a:solidFill>
                  <a:srgbClr val="377AFF"/>
                </a:solidFill>
              </a:rPr>
              <a:t>© International Baccalaureate Organization 2007</a:t>
            </a: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611188" y="1589088"/>
            <a:ext cx="7810500" cy="0"/>
          </a:xfrm>
          <a:prstGeom prst="line">
            <a:avLst/>
          </a:prstGeom>
          <a:noFill/>
          <a:ln w="9525">
            <a:solidFill>
              <a:srgbClr val="7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1C4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The%20two%20extremes%20observed%20in%20marking%20Nov%202010.doc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3140968"/>
            <a:ext cx="6477000" cy="1828800"/>
          </a:xfrm>
        </p:spPr>
        <p:txBody>
          <a:bodyPr/>
          <a:lstStyle/>
          <a:p>
            <a:r>
              <a:rPr lang="en-US" dirty="0" smtClean="0"/>
              <a:t>Extended Essay</a:t>
            </a:r>
            <a:br>
              <a:rPr lang="en-US" dirty="0" smtClean="0"/>
            </a:br>
            <a:r>
              <a:rPr lang="en-US" dirty="0" smtClean="0"/>
              <a:t>Session 2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Sydney workshop </a:t>
            </a:r>
          </a:p>
          <a:p>
            <a:r>
              <a:rPr lang="en-US" smtClean="0"/>
              <a:t>14-15 July </a:t>
            </a:r>
            <a:r>
              <a:rPr lang="en-US" dirty="0" smtClean="0"/>
              <a:t>2011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20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Use of the criteria: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52450" indent="-552450"/>
            <a:r>
              <a:rPr lang="en-US" dirty="0">
                <a:hlinkClick r:id="rId3" action="ppaction://hlinkfile"/>
              </a:rPr>
              <a:t>two extremes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63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</a:t>
            </a:r>
            <a:r>
              <a:rPr lang="en-US" dirty="0"/>
              <a:t>q</a:t>
            </a:r>
            <a:r>
              <a:rPr lang="en-US" dirty="0" smtClean="0"/>
              <a:t>uestions re the school timeline and </a:t>
            </a:r>
            <a:r>
              <a:rPr lang="en-US" dirty="0" err="1" smtClean="0"/>
              <a:t>organisation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1534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Why do some schools have a separate EE coordinator?</a:t>
            </a:r>
          </a:p>
          <a:p>
            <a:r>
              <a:rPr lang="en-US" dirty="0" smtClean="0"/>
              <a:t>What is the role of the IB coordinator in any process? (Whether a separate EE coordinator or not)</a:t>
            </a:r>
          </a:p>
          <a:p>
            <a:r>
              <a:rPr lang="en-US" dirty="0" smtClean="0"/>
              <a:t>Who supervises EEs?</a:t>
            </a:r>
          </a:p>
          <a:p>
            <a:r>
              <a:rPr lang="en-US" dirty="0" smtClean="0"/>
              <a:t>How much training is given to supervisors?</a:t>
            </a:r>
          </a:p>
          <a:p>
            <a:r>
              <a:rPr lang="en-US" dirty="0" smtClean="0"/>
              <a:t>What is the total length of time allowed?</a:t>
            </a:r>
          </a:p>
          <a:p>
            <a:r>
              <a:rPr lang="en-US" dirty="0" smtClean="0"/>
              <a:t>When is draft handed in? When is the final essay?</a:t>
            </a:r>
          </a:p>
          <a:p>
            <a:r>
              <a:rPr lang="en-US" dirty="0" smtClean="0"/>
              <a:t>How are the final dates determined?</a:t>
            </a:r>
          </a:p>
          <a:p>
            <a:r>
              <a:rPr lang="en-US" dirty="0" smtClean="0"/>
              <a:t>How much school time, if any, is given?</a:t>
            </a:r>
          </a:p>
          <a:p>
            <a:r>
              <a:rPr lang="en-US" dirty="0" smtClean="0"/>
              <a:t>What sort of records are kept during the EE process?</a:t>
            </a:r>
          </a:p>
          <a:p>
            <a:r>
              <a:rPr lang="en-US" dirty="0" smtClean="0"/>
              <a:t>How often are parents informed of progress?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936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EE supervision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2132856"/>
            <a:ext cx="8229600" cy="453072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80000"/>
              </a:lnSpc>
            </a:pPr>
            <a:r>
              <a:rPr lang="en-AU" sz="3300" dirty="0"/>
              <a:t>Spread supervision over as many staff as </a:t>
            </a:r>
            <a:r>
              <a:rPr lang="en-AU" sz="3300" dirty="0" smtClean="0"/>
              <a:t>possible</a:t>
            </a:r>
          </a:p>
          <a:p>
            <a:pPr>
              <a:lnSpc>
                <a:spcPct val="80000"/>
              </a:lnSpc>
            </a:pPr>
            <a:endParaRPr lang="en-US" sz="3300" dirty="0"/>
          </a:p>
          <a:p>
            <a:pPr>
              <a:lnSpc>
                <a:spcPct val="80000"/>
              </a:lnSpc>
            </a:pPr>
            <a:r>
              <a:rPr lang="en-US" sz="3300" dirty="0" smtClean="0"/>
              <a:t>Not necessary to be an IB subject teacher</a:t>
            </a:r>
            <a:endParaRPr lang="en-AU" sz="3300" dirty="0"/>
          </a:p>
          <a:p>
            <a:pPr marL="0" indent="0">
              <a:lnSpc>
                <a:spcPct val="80000"/>
              </a:lnSpc>
              <a:buNone/>
            </a:pPr>
            <a:endParaRPr lang="en-AU" sz="3300" dirty="0"/>
          </a:p>
          <a:p>
            <a:pPr>
              <a:lnSpc>
                <a:spcPct val="80000"/>
              </a:lnSpc>
            </a:pPr>
            <a:r>
              <a:rPr lang="en-AU" sz="3300" dirty="0"/>
              <a:t>4 might be maximum for a </a:t>
            </a:r>
            <a:r>
              <a:rPr lang="en-AU" sz="3300" dirty="0" smtClean="0"/>
              <a:t>supervisor</a:t>
            </a:r>
          </a:p>
          <a:p>
            <a:pPr marL="0" indent="0">
              <a:lnSpc>
                <a:spcPct val="80000"/>
              </a:lnSpc>
              <a:buNone/>
            </a:pPr>
            <a:endParaRPr lang="en-US" sz="3300" dirty="0"/>
          </a:p>
          <a:p>
            <a:pPr>
              <a:lnSpc>
                <a:spcPct val="80000"/>
              </a:lnSpc>
            </a:pPr>
            <a:r>
              <a:rPr lang="en-AU" sz="3300" dirty="0"/>
              <a:t>Teachers must devote class time to being enthusiastic about EEs in their subject!</a:t>
            </a:r>
          </a:p>
          <a:p>
            <a:pPr marL="0" indent="0">
              <a:lnSpc>
                <a:spcPct val="80000"/>
              </a:lnSpc>
              <a:buNone/>
            </a:pPr>
            <a:endParaRPr lang="en-AU" sz="3300" dirty="0"/>
          </a:p>
          <a:p>
            <a:pPr>
              <a:lnSpc>
                <a:spcPct val="80000"/>
              </a:lnSpc>
            </a:pPr>
            <a:r>
              <a:rPr lang="en-AU" sz="3300" dirty="0"/>
              <a:t>The IBDP coordinator should give a formal </a:t>
            </a:r>
            <a:r>
              <a:rPr lang="en-AU" sz="3300" dirty="0" smtClean="0"/>
              <a:t>timeline </a:t>
            </a:r>
            <a:r>
              <a:rPr lang="en-AU" sz="3300" dirty="0"/>
              <a:t>and structure to students and staff </a:t>
            </a:r>
          </a:p>
          <a:p>
            <a:pPr>
              <a:lnSpc>
                <a:spcPct val="80000"/>
              </a:lnSpc>
            </a:pPr>
            <a:endParaRPr lang="en-AU" sz="3300" dirty="0"/>
          </a:p>
          <a:p>
            <a:pPr>
              <a:lnSpc>
                <a:spcPct val="80000"/>
              </a:lnSpc>
            </a:pPr>
            <a:r>
              <a:rPr lang="en-AU" sz="3300" dirty="0">
                <a:solidFill>
                  <a:srgbClr val="FF0000"/>
                </a:solidFill>
              </a:rPr>
              <a:t>A responsibility akin to a </a:t>
            </a:r>
            <a:r>
              <a:rPr lang="en-AU" sz="3300" dirty="0" smtClean="0">
                <a:solidFill>
                  <a:srgbClr val="FF0000"/>
                </a:solidFill>
              </a:rPr>
              <a:t>class</a:t>
            </a:r>
            <a:endParaRPr lang="en-AU" sz="3300" dirty="0"/>
          </a:p>
          <a:p>
            <a:pPr>
              <a:lnSpc>
                <a:spcPct val="80000"/>
              </a:lnSpc>
            </a:pPr>
            <a:endParaRPr lang="en-AU" sz="3300" dirty="0"/>
          </a:p>
          <a:p>
            <a:pPr>
              <a:lnSpc>
                <a:spcPct val="80000"/>
              </a:lnSpc>
            </a:pPr>
            <a:r>
              <a:rPr lang="en-AU" sz="3300" dirty="0"/>
              <a:t>Contact time? </a:t>
            </a:r>
            <a:r>
              <a:rPr lang="en-AU" sz="3300" dirty="0" smtClean="0"/>
              <a:t>3-5 </a:t>
            </a:r>
            <a:r>
              <a:rPr lang="en-AU" sz="3300" dirty="0"/>
              <a:t>hours is recommended in the </a:t>
            </a:r>
            <a:r>
              <a:rPr lang="en-AU" sz="3300" dirty="0" smtClean="0"/>
              <a:t>Guide</a:t>
            </a:r>
          </a:p>
          <a:p>
            <a:pPr marL="0" indent="0">
              <a:lnSpc>
                <a:spcPct val="80000"/>
              </a:lnSpc>
              <a:buNone/>
            </a:pPr>
            <a:endParaRPr lang="en-AU" sz="3300" dirty="0" smtClean="0"/>
          </a:p>
          <a:p>
            <a:pPr>
              <a:lnSpc>
                <a:spcPct val="80000"/>
              </a:lnSpc>
            </a:pPr>
            <a:r>
              <a:rPr lang="en-US" sz="3300" dirty="0" smtClean="0"/>
              <a:t>How will supervisors be allocated to students?</a:t>
            </a:r>
            <a:r>
              <a:rPr lang="en-AU" sz="3300" dirty="0"/>
              <a:t> </a:t>
            </a:r>
            <a:endParaRPr lang="en-AU" sz="3300" dirty="0" smtClean="0"/>
          </a:p>
          <a:p>
            <a:pPr marL="0" indent="0">
              <a:lnSpc>
                <a:spcPct val="80000"/>
              </a:lnSpc>
              <a:buNone/>
            </a:pPr>
            <a:endParaRPr lang="en-AU" sz="3300" dirty="0"/>
          </a:p>
          <a:p>
            <a:pPr>
              <a:lnSpc>
                <a:spcPct val="80000"/>
              </a:lnSpc>
            </a:pPr>
            <a:r>
              <a:rPr lang="en-AU" sz="3300" dirty="0" smtClean="0"/>
              <a:t>Proposals </a:t>
            </a:r>
            <a:r>
              <a:rPr lang="en-AU" sz="3300" dirty="0"/>
              <a:t>and contracts</a:t>
            </a:r>
            <a:endParaRPr lang="en-US" sz="3300" dirty="0" smtClean="0"/>
          </a:p>
          <a:p>
            <a:pPr>
              <a:lnSpc>
                <a:spcPct val="80000"/>
              </a:lnSpc>
            </a:pPr>
            <a:endParaRPr lang="en-AU" sz="2400" dirty="0"/>
          </a:p>
          <a:p>
            <a:pPr>
              <a:lnSpc>
                <a:spcPct val="80000"/>
              </a:lnSpc>
            </a:pPr>
            <a:endParaRPr lang="en-AU" sz="2400" dirty="0"/>
          </a:p>
          <a:p>
            <a:pPr>
              <a:lnSpc>
                <a:spcPct val="80000"/>
              </a:lnSpc>
            </a:pP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728581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836712"/>
            <a:ext cx="7850187" cy="671513"/>
          </a:xfrm>
        </p:spPr>
        <p:txBody>
          <a:bodyPr>
            <a:normAutofit fontScale="90000"/>
          </a:bodyPr>
          <a:lstStyle/>
          <a:p>
            <a:r>
              <a:rPr lang="en-AU" dirty="0"/>
              <a:t>The role of the </a:t>
            </a:r>
            <a:r>
              <a:rPr lang="en-AU" dirty="0" smtClean="0"/>
              <a:t>supervisor </a:t>
            </a:r>
            <a:br>
              <a:rPr lang="en-AU" dirty="0" smtClean="0"/>
            </a:br>
            <a:r>
              <a:rPr lang="en-AU" sz="2700" dirty="0" smtClean="0"/>
              <a:t>Guide p8</a:t>
            </a:r>
            <a:endParaRPr lang="en-AU" sz="27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AU" sz="3000" dirty="0"/>
              <a:t>How much help constitutes ‘appropriate supervision’?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How much should the supervisor depend on ‘student initiative’?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Outside help can be given as long as appropriate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Topic approval comes from supervisor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Forums on the OCC can be useful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3-5 hours recommended time</a:t>
            </a:r>
            <a:r>
              <a:rPr lang="en-AU" sz="3000" dirty="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3000" dirty="0" smtClean="0"/>
              <a:t>Read one draft but </a:t>
            </a:r>
            <a:r>
              <a:rPr lang="en-US" sz="3000" dirty="0" smtClean="0">
                <a:solidFill>
                  <a:schemeClr val="accent2"/>
                </a:solidFill>
              </a:rPr>
              <a:t>is allowed to read other sections submitted before</a:t>
            </a:r>
          </a:p>
          <a:p>
            <a:pPr>
              <a:lnSpc>
                <a:spcPct val="80000"/>
              </a:lnSpc>
            </a:pPr>
            <a:r>
              <a:rPr lang="en-AU" sz="3000" dirty="0" smtClean="0"/>
              <a:t>Need </a:t>
            </a:r>
            <a:r>
              <a:rPr lang="en-AU" sz="3000" dirty="0"/>
              <a:t>to conduct the viva voce</a:t>
            </a:r>
          </a:p>
          <a:p>
            <a:pPr>
              <a:lnSpc>
                <a:spcPct val="80000"/>
              </a:lnSpc>
            </a:pPr>
            <a:r>
              <a:rPr lang="en-AU" sz="3000" dirty="0"/>
              <a:t>Need to fill </a:t>
            </a:r>
            <a:r>
              <a:rPr lang="en-AU" sz="3000" dirty="0" smtClean="0"/>
              <a:t>and sign the </a:t>
            </a:r>
            <a:r>
              <a:rPr lang="en-AU" sz="3000" dirty="0"/>
              <a:t>cover </a:t>
            </a:r>
            <a:r>
              <a:rPr lang="en-AU" sz="3000" dirty="0" smtClean="0"/>
              <a:t>sheet</a:t>
            </a:r>
          </a:p>
          <a:p>
            <a:pPr>
              <a:lnSpc>
                <a:spcPct val="80000"/>
              </a:lnSpc>
            </a:pPr>
            <a:r>
              <a:rPr lang="en-AU" sz="3000" dirty="0" smtClean="0"/>
              <a:t>Submit a Predicted grade</a:t>
            </a:r>
            <a:endParaRPr lang="en-AU" sz="3000" dirty="0"/>
          </a:p>
          <a:p>
            <a:pPr marL="0" indent="0">
              <a:lnSpc>
                <a:spcPct val="80000"/>
              </a:lnSpc>
              <a:buNone/>
            </a:pPr>
            <a:r>
              <a:rPr lang="en-US" sz="2600" dirty="0" smtClean="0"/>
              <a:t>Resources:  EE guide, EE subject reports, </a:t>
            </a:r>
            <a:r>
              <a:rPr lang="en-US" sz="2600" dirty="0" err="1" smtClean="0"/>
              <a:t>occ</a:t>
            </a:r>
            <a:r>
              <a:rPr lang="en-US" sz="2600" dirty="0" smtClean="0"/>
              <a:t> forums, exemplar essays on occ.</a:t>
            </a:r>
            <a:endParaRPr lang="en-AU" sz="2600" dirty="0"/>
          </a:p>
        </p:txBody>
      </p:sp>
    </p:spTree>
    <p:extLst>
      <p:ext uri="{BB962C8B-B14F-4D97-AF65-F5344CB8AC3E}">
        <p14:creationId xmlns:p14="http://schemas.microsoft.com/office/powerpoint/2010/main" val="8440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/>
              <a:t>The IB system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Examiner will usually be overseas</a:t>
            </a:r>
          </a:p>
          <a:p>
            <a:r>
              <a:rPr lang="en-US" dirty="0"/>
              <a:t>All of a school’s work in one subject will go to the same examiner.</a:t>
            </a:r>
          </a:p>
          <a:p>
            <a:r>
              <a:rPr lang="en-US" dirty="0"/>
              <a:t>The examiner will mark the essay, the teacher must not mark it at all. </a:t>
            </a:r>
          </a:p>
          <a:p>
            <a:r>
              <a:rPr lang="en-US" dirty="0" smtClean="0"/>
              <a:t>Marks </a:t>
            </a:r>
            <a:r>
              <a:rPr lang="en-US" dirty="0"/>
              <a:t>out of 36 are recorded and converted to grades.</a:t>
            </a:r>
          </a:p>
          <a:p>
            <a:r>
              <a:rPr lang="en-US" dirty="0"/>
              <a:t>A-E comes with other </a:t>
            </a:r>
            <a:r>
              <a:rPr lang="en-US" dirty="0" smtClean="0"/>
              <a:t>marks- see Matrix page 23 (check edition)</a:t>
            </a:r>
            <a:endParaRPr lang="en-US" dirty="0"/>
          </a:p>
          <a:p>
            <a:r>
              <a:rPr lang="en-US" dirty="0"/>
              <a:t>School can ask for a remark or ‘buy back’ a set of essays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56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band descriptors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A Work of an </a:t>
            </a:r>
            <a:r>
              <a:rPr lang="en-US" sz="2800" b="1" dirty="0"/>
              <a:t>excellent</a:t>
            </a:r>
            <a:r>
              <a:rPr lang="en-US" sz="2800" dirty="0"/>
              <a:t> </a:t>
            </a:r>
            <a:r>
              <a:rPr lang="en-US" sz="2800" dirty="0" smtClean="0"/>
              <a:t>standard		29-36</a:t>
            </a:r>
            <a:endParaRPr lang="en-US" sz="2800" dirty="0"/>
          </a:p>
          <a:p>
            <a:r>
              <a:rPr lang="en-US" sz="2800" dirty="0"/>
              <a:t>B Work of a </a:t>
            </a:r>
            <a:r>
              <a:rPr lang="en-US" sz="2800" b="1" dirty="0"/>
              <a:t>good</a:t>
            </a:r>
            <a:r>
              <a:rPr lang="en-US" sz="2800" dirty="0"/>
              <a:t> </a:t>
            </a:r>
            <a:r>
              <a:rPr lang="en-US" sz="2800" dirty="0" smtClean="0"/>
              <a:t>standard			23-28</a:t>
            </a:r>
            <a:endParaRPr lang="en-US" sz="2800" dirty="0"/>
          </a:p>
          <a:p>
            <a:r>
              <a:rPr lang="en-US" sz="2800" dirty="0"/>
              <a:t>C Work of a </a:t>
            </a:r>
            <a:r>
              <a:rPr lang="en-US" sz="2800" b="1" dirty="0"/>
              <a:t>satisfactory</a:t>
            </a:r>
            <a:r>
              <a:rPr lang="en-US" sz="2800" dirty="0"/>
              <a:t> </a:t>
            </a:r>
            <a:r>
              <a:rPr lang="en-US" sz="2800" dirty="0" smtClean="0"/>
              <a:t>standard		16-22</a:t>
            </a:r>
            <a:endParaRPr lang="en-US" sz="2800" dirty="0"/>
          </a:p>
          <a:p>
            <a:r>
              <a:rPr lang="en-US" sz="2800" dirty="0"/>
              <a:t>D Work of a </a:t>
            </a:r>
            <a:r>
              <a:rPr lang="en-US" sz="2800" b="1" dirty="0"/>
              <a:t>mediocre</a:t>
            </a:r>
            <a:r>
              <a:rPr lang="en-US" sz="2800" dirty="0"/>
              <a:t> </a:t>
            </a:r>
            <a:r>
              <a:rPr lang="en-US" sz="2800" dirty="0" smtClean="0"/>
              <a:t>standard		8-15</a:t>
            </a:r>
            <a:endParaRPr lang="en-US" sz="2800" dirty="0"/>
          </a:p>
          <a:p>
            <a:r>
              <a:rPr lang="en-US" sz="2800" dirty="0"/>
              <a:t>E Work of an </a:t>
            </a:r>
            <a:r>
              <a:rPr lang="en-US" sz="2800" b="1" dirty="0"/>
              <a:t>elementary</a:t>
            </a:r>
            <a:r>
              <a:rPr lang="en-US" sz="2800" dirty="0"/>
              <a:t> standard</a:t>
            </a:r>
            <a:r>
              <a:rPr lang="en-US" sz="2800" dirty="0" smtClean="0"/>
              <a:t>.		0-7</a:t>
            </a:r>
          </a:p>
          <a:p>
            <a:pPr marL="0" indent="0"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An E is a ‘failing condition’</a:t>
            </a:r>
            <a:endParaRPr lang="en-US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35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692696"/>
            <a:ext cx="7543800" cy="1295400"/>
          </a:xfrm>
        </p:spPr>
        <p:txBody>
          <a:bodyPr>
            <a:normAutofit/>
          </a:bodyPr>
          <a:lstStyle/>
          <a:p>
            <a:r>
              <a:rPr lang="en-AU" dirty="0"/>
              <a:t>The list of subjects to be available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348880"/>
            <a:ext cx="8229600" cy="4389120"/>
          </a:xfrm>
        </p:spPr>
        <p:txBody>
          <a:bodyPr>
            <a:normAutofit/>
          </a:bodyPr>
          <a:lstStyle/>
          <a:p>
            <a:r>
              <a:rPr lang="en-AU" dirty="0"/>
              <a:t>Just the school </a:t>
            </a:r>
            <a:r>
              <a:rPr lang="en-AU" dirty="0" smtClean="0"/>
              <a:t>subject offerings? </a:t>
            </a:r>
          </a:p>
          <a:p>
            <a:r>
              <a:rPr lang="en-US" dirty="0" smtClean="0"/>
              <a:t>Should students be allowed to do EEs in subjects outside their six?</a:t>
            </a:r>
          </a:p>
          <a:p>
            <a:r>
              <a:rPr lang="en-US" dirty="0" smtClean="0"/>
              <a:t>Should they restrict themselves to topics from their HL subjects?</a:t>
            </a:r>
            <a:endParaRPr lang="en-AU" dirty="0" smtClean="0"/>
          </a:p>
          <a:p>
            <a:r>
              <a:rPr lang="en-US" dirty="0"/>
              <a:t>Methodology should be appropriate to subject therefore any IB subject lends itself to EEs for </a:t>
            </a:r>
            <a:r>
              <a:rPr lang="en-US" dirty="0" smtClean="0"/>
              <a:t>students</a:t>
            </a:r>
            <a:endParaRPr lang="en-AU" dirty="0"/>
          </a:p>
          <a:p>
            <a:r>
              <a:rPr lang="en-AU" dirty="0"/>
              <a:t>Offering inter-disciplinary subjects</a:t>
            </a:r>
            <a:r>
              <a:rPr lang="en-AU" dirty="0" smtClean="0"/>
              <a:t>?</a:t>
            </a:r>
          </a:p>
          <a:p>
            <a:r>
              <a:rPr lang="en-US" dirty="0" smtClean="0"/>
              <a:t>No double dipping of subject material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9077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May 2010 EE statistics % marks</a:t>
            </a:r>
            <a:endParaRPr lang="en-A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9368432"/>
              </p:ext>
            </p:extLst>
          </p:nvPr>
        </p:nvGraphicFramePr>
        <p:xfrm>
          <a:off x="1187624" y="2492896"/>
          <a:ext cx="6408711" cy="360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237"/>
                <a:gridCol w="2136237"/>
                <a:gridCol w="2136237"/>
              </a:tblGrid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Subject  Group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20.9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10.9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12.1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</a:t>
                      </a:r>
                      <a:endParaRPr lang="en-AU" dirty="0"/>
                    </a:p>
                  </a:txBody>
                  <a:tcPr/>
                </a:tc>
              </a:tr>
              <a:tr h="514343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18.4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1.6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8288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16632"/>
            <a:ext cx="8041440" cy="1442674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criteria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700808"/>
            <a:ext cx="7866062" cy="41148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/>
              <a:t>A Research question                                                                 	</a:t>
            </a:r>
            <a:r>
              <a:rPr lang="en-US" sz="2000" dirty="0" smtClean="0"/>
              <a:t>2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B Introduction 					</a:t>
            </a:r>
            <a:r>
              <a:rPr lang="en-US" sz="2000" dirty="0"/>
              <a:t>	</a:t>
            </a:r>
            <a:r>
              <a:rPr lang="en-US" sz="2000" dirty="0" smtClean="0"/>
              <a:t>2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C Investigation 				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D Knowledge and understanding of the topic studied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E. Reasoned argument			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F Application of analytical and evaluative skills appropriate to the subject	</a:t>
            </a:r>
            <a:r>
              <a:rPr lang="en-US" sz="2000" dirty="0" smtClean="0"/>
              <a:t>				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G Use of language appropriate to the subject	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H Conclusion						</a:t>
            </a:r>
            <a:r>
              <a:rPr lang="en-US" sz="2000" dirty="0" smtClean="0"/>
              <a:t>2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I Formal presentation					</a:t>
            </a:r>
            <a:r>
              <a:rPr lang="en-US" sz="2000" dirty="0"/>
              <a:t>	</a:t>
            </a:r>
            <a:r>
              <a:rPr lang="en-US" sz="2000" dirty="0" smtClean="0"/>
              <a:t>4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J Abstract					</a:t>
            </a: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smtClean="0"/>
              <a:t>2</a:t>
            </a: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K Holistic judgment				</a:t>
            </a:r>
            <a:r>
              <a:rPr lang="en-US" sz="2000" dirty="0"/>
              <a:t>	</a:t>
            </a:r>
            <a:r>
              <a:rPr lang="en-US" sz="2000" dirty="0" smtClean="0"/>
              <a:t>	</a:t>
            </a:r>
            <a:r>
              <a:rPr lang="en-US" sz="2000" dirty="0" smtClean="0"/>
              <a:t>4     </a:t>
            </a:r>
            <a:r>
              <a:rPr lang="en-US" sz="2000" dirty="0" smtClean="0"/>
              <a:t>	</a:t>
            </a:r>
            <a:r>
              <a:rPr lang="en-US" sz="2000" dirty="0" smtClean="0"/>
              <a:t>		</a:t>
            </a:r>
            <a:r>
              <a:rPr lang="en-US" sz="2000" dirty="0" smtClean="0"/>
              <a:t>				</a:t>
            </a:r>
            <a:r>
              <a:rPr lang="en-US" sz="2000" dirty="0" smtClean="0"/>
              <a:t>= </a:t>
            </a:r>
            <a:r>
              <a:rPr lang="en-US" sz="2000" dirty="0"/>
              <a:t>36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These </a:t>
            </a:r>
            <a:r>
              <a:rPr lang="en-US" sz="2000" dirty="0">
                <a:solidFill>
                  <a:srgbClr val="FF0000"/>
                </a:solidFill>
              </a:rPr>
              <a:t>are to be used with the special interpretations given in the Guide for each subject. See extract from guide </a:t>
            </a:r>
            <a:r>
              <a:rPr lang="en-US" sz="2000" dirty="0" smtClean="0">
                <a:solidFill>
                  <a:srgbClr val="FF0000"/>
                </a:solidFill>
              </a:rPr>
              <a:t>pp103ff</a:t>
            </a:r>
            <a:endParaRPr lang="en-US" sz="2000" dirty="0" smtClean="0"/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525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theme/theme1.xml><?xml version="1.0" encoding="utf-8"?>
<a:theme xmlns:a="http://schemas.openxmlformats.org/drawingml/2006/main" name="PPT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ED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B2F4FF"/>
      </a:accent5>
      <a:accent6>
        <a:srgbClr val="2D2DB9"/>
      </a:accent6>
      <a:hlink>
        <a:srgbClr val="CCCCFF"/>
      </a:hlink>
      <a:folHlink>
        <a:srgbClr val="B2B2B2"/>
      </a:folHlink>
    </a:clrScheme>
    <a:fontScheme name="IB presentation (Eng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IB presentation (Eng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 presentation (Eng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105</TotalTime>
  <Words>494</Words>
  <Application>Microsoft Office PowerPoint</Application>
  <PresentationFormat>On-screen Show (4:3)</PresentationFormat>
  <Paragraphs>109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PPTtemplate</vt:lpstr>
      <vt:lpstr>Extended Essay Session 2</vt:lpstr>
      <vt:lpstr>Discussion questions re the school timeline and organisation</vt:lpstr>
      <vt:lpstr>EE supervision</vt:lpstr>
      <vt:lpstr>The role of the supervisor  Guide p8</vt:lpstr>
      <vt:lpstr>The IB system  </vt:lpstr>
      <vt:lpstr>The band descriptors</vt:lpstr>
      <vt:lpstr>The list of subjects to be available</vt:lpstr>
      <vt:lpstr>May 2010 EE statistics % marks</vt:lpstr>
      <vt:lpstr> The criteria</vt:lpstr>
      <vt:lpstr>Use of the criteria: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Extended Essay Session 2</dc:title>
  <dc:creator>Denise</dc:creator>
  <cp:lastModifiedBy>Denise</cp:lastModifiedBy>
  <cp:revision>16</cp:revision>
  <dcterms:created xsi:type="dcterms:W3CDTF">2011-05-09T09:40:15Z</dcterms:created>
  <dcterms:modified xsi:type="dcterms:W3CDTF">2011-07-12T04:36:13Z</dcterms:modified>
</cp:coreProperties>
</file>